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1" r:id="rId6"/>
    <p:sldId id="258" r:id="rId7"/>
    <p:sldId id="264" r:id="rId8"/>
    <p:sldId id="265" r:id="rId9"/>
    <p:sldId id="259" r:id="rId10"/>
    <p:sldId id="260" r:id="rId11"/>
    <p:sldId id="262" r:id="rId12"/>
    <p:sldId id="263" r:id="rId13"/>
    <p:sldId id="266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C62EFA-B79F-71FE-6A1C-9C819189526B}" v="8" dt="2019-09-16T07:45:51.3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png>
</file>

<file path=ppt/media/image12.png>
</file>

<file path=ppt/media/image2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8960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2386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5795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797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9857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2285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5761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153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8288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1320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220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2EF91-994C-4091-A979-0376877088A7}" type="datetimeFigureOut">
              <a:rPr lang="es-ES" smtClean="0"/>
              <a:t>27/09/2019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93B80-3224-4383-A1B8-41DA10809A6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4452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odafone.com/content/index/investors/about_us.htm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7001" y="-376601"/>
            <a:ext cx="13566001" cy="761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589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348343" y="-11238"/>
            <a:ext cx="11538857" cy="686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240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965B400E-4944-4F6A-A9A6-56F546FB7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39" y="576323"/>
            <a:ext cx="11250122" cy="57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61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452" y="767750"/>
            <a:ext cx="8764884" cy="2458529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32914" y="120769"/>
            <a:ext cx="87483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b="1" dirty="0" err="1">
                <a:solidFill>
                  <a:srgbClr val="C00000"/>
                </a:solidFill>
              </a:rPr>
              <a:t>Some</a:t>
            </a:r>
            <a:r>
              <a:rPr lang="es-ES" sz="3200" b="1" dirty="0">
                <a:solidFill>
                  <a:srgbClr val="C00000"/>
                </a:solidFill>
              </a:rPr>
              <a:t> of </a:t>
            </a:r>
            <a:r>
              <a:rPr lang="es-ES" sz="3200" b="1" dirty="0" err="1">
                <a:solidFill>
                  <a:srgbClr val="C00000"/>
                </a:solidFill>
              </a:rPr>
              <a:t>the</a:t>
            </a:r>
            <a:r>
              <a:rPr lang="es-ES" sz="3200" b="1" dirty="0">
                <a:solidFill>
                  <a:srgbClr val="C00000"/>
                </a:solidFill>
              </a:rPr>
              <a:t> </a:t>
            </a:r>
            <a:r>
              <a:rPr lang="es-ES" sz="3200" b="1" dirty="0" err="1">
                <a:solidFill>
                  <a:srgbClr val="C00000"/>
                </a:solidFill>
              </a:rPr>
              <a:t>countries</a:t>
            </a:r>
            <a:r>
              <a:rPr lang="es-ES" sz="3200" b="1" dirty="0">
                <a:solidFill>
                  <a:srgbClr val="C00000"/>
                </a:solidFill>
              </a:rPr>
              <a:t> in </a:t>
            </a:r>
            <a:r>
              <a:rPr lang="es-ES" sz="3200" b="1" dirty="0" err="1">
                <a:solidFill>
                  <a:srgbClr val="C00000"/>
                </a:solidFill>
              </a:rPr>
              <a:t>which</a:t>
            </a:r>
            <a:r>
              <a:rPr lang="es-ES" sz="3200" b="1" dirty="0">
                <a:solidFill>
                  <a:srgbClr val="C00000"/>
                </a:solidFill>
              </a:rPr>
              <a:t> </a:t>
            </a:r>
            <a:r>
              <a:rPr lang="es-ES" sz="3200" b="1" dirty="0" err="1">
                <a:solidFill>
                  <a:srgbClr val="C00000"/>
                </a:solidFill>
              </a:rPr>
              <a:t>we</a:t>
            </a:r>
            <a:r>
              <a:rPr lang="es-ES" sz="3200" b="1" dirty="0">
                <a:solidFill>
                  <a:srgbClr val="C00000"/>
                </a:solidFill>
              </a:rPr>
              <a:t> </a:t>
            </a:r>
            <a:r>
              <a:rPr lang="es-ES" sz="3200" b="1" dirty="0" err="1">
                <a:solidFill>
                  <a:srgbClr val="C00000"/>
                </a:solidFill>
              </a:rPr>
              <a:t>operate</a:t>
            </a:r>
            <a:r>
              <a:rPr lang="es-ES" sz="3200" b="1" dirty="0">
                <a:solidFill>
                  <a:srgbClr val="C00000"/>
                </a:solidFill>
              </a:rPr>
              <a:t>  (2018)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451" y="3688785"/>
            <a:ext cx="8768839" cy="23152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3531" y="772200"/>
            <a:ext cx="1889050" cy="2454079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5"/>
          <a:srcRect b="8354"/>
          <a:stretch/>
        </p:blipFill>
        <p:spPr>
          <a:xfrm>
            <a:off x="9273531" y="3688785"/>
            <a:ext cx="2133333" cy="2504981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625086" y="6379273"/>
            <a:ext cx="60643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err="1"/>
              <a:t>Source</a:t>
            </a:r>
            <a:r>
              <a:rPr lang="es-ES" sz="1200" dirty="0"/>
              <a:t>: </a:t>
            </a:r>
            <a:r>
              <a:rPr lang="es-ES" sz="1200" dirty="0">
                <a:hlinkClick r:id="rId6"/>
              </a:rPr>
              <a:t>https://www.vodafone.com/content/index/investors/about_us.html</a:t>
            </a: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2895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18836" y="103517"/>
            <a:ext cx="11064215" cy="6858000"/>
          </a:xfrm>
          <a:prstGeom prst="rect">
            <a:avLst/>
          </a:prstGeom>
        </p:spPr>
      </p:pic>
      <p:sp>
        <p:nvSpPr>
          <p:cNvPr id="3" name="Flecha derecha 2"/>
          <p:cNvSpPr/>
          <p:nvPr/>
        </p:nvSpPr>
        <p:spPr>
          <a:xfrm rot="19280984">
            <a:off x="1295458" y="4820983"/>
            <a:ext cx="1858183" cy="876756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</a:t>
            </a:r>
            <a:r>
              <a:rPr lang="es-ES" sz="1100" dirty="0">
                <a:solidFill>
                  <a:schemeClr val="tx1"/>
                </a:solidFill>
              </a:rPr>
              <a:t>% </a:t>
            </a:r>
            <a:r>
              <a:rPr lang="es-E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of</a:t>
            </a:r>
            <a:r>
              <a:rPr lang="es-ES" sz="1100" dirty="0">
                <a:solidFill>
                  <a:schemeClr val="tx1"/>
                </a:solidFill>
              </a:rPr>
              <a:t> </a:t>
            </a:r>
            <a:r>
              <a:rPr lang="es-E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total</a:t>
            </a:r>
            <a:r>
              <a:rPr lang="es-ES" sz="1100" dirty="0"/>
              <a:t> </a:t>
            </a:r>
            <a:r>
              <a:rPr lang="es-ES" sz="11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revenues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93793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50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000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0" y="1407885"/>
            <a:ext cx="12235316" cy="3004457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0" y="493486"/>
            <a:ext cx="3570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rgbClr val="C00000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KEY FINANCIALS</a:t>
            </a:r>
          </a:p>
        </p:txBody>
      </p:sp>
    </p:spTree>
    <p:extLst>
      <p:ext uri="{BB962C8B-B14F-4D97-AF65-F5344CB8AC3E}">
        <p14:creationId xmlns:p14="http://schemas.microsoft.com/office/powerpoint/2010/main" val="2313982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87085" y="0"/>
            <a:ext cx="1897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rgbClr val="C00000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Key </a:t>
            </a:r>
            <a:r>
              <a:rPr lang="es-ES" sz="2400" b="1" dirty="0" err="1">
                <a:solidFill>
                  <a:srgbClr val="C00000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people</a:t>
            </a:r>
            <a:endParaRPr lang="es-ES" sz="2400" b="1" dirty="0">
              <a:solidFill>
                <a:srgbClr val="C00000"/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131" y="0"/>
            <a:ext cx="94918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323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87085" y="0"/>
            <a:ext cx="1897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rgbClr val="C00000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Key </a:t>
            </a:r>
            <a:r>
              <a:rPr lang="es-ES" sz="2400" b="1" dirty="0" err="1">
                <a:solidFill>
                  <a:srgbClr val="C00000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people</a:t>
            </a:r>
            <a:endParaRPr lang="es-ES" sz="2400" b="1" dirty="0">
              <a:solidFill>
                <a:srgbClr val="C00000"/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lum bright="20000" contrast="20000"/>
          </a:blip>
          <a:stretch>
            <a:fillRect/>
          </a:stretch>
        </p:blipFill>
        <p:spPr>
          <a:xfrm>
            <a:off x="3870998" y="-7719"/>
            <a:ext cx="8321002" cy="686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75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87085" y="0"/>
            <a:ext cx="1897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rgbClr val="C00000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Key </a:t>
            </a:r>
            <a:r>
              <a:rPr lang="es-ES" sz="2400" b="1" dirty="0" err="1">
                <a:solidFill>
                  <a:srgbClr val="C00000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people</a:t>
            </a:r>
            <a:endParaRPr lang="es-ES" sz="2400" b="1" dirty="0">
              <a:solidFill>
                <a:srgbClr val="C00000"/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375" y="230832"/>
            <a:ext cx="10207625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255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4BA4D13F3548945B53ACE17FC0063D2" ma:contentTypeVersion="11" ma:contentTypeDescription="Crear nuevo documento." ma:contentTypeScope="" ma:versionID="ba97779c11dfc0b85dbcae0b50018c3e">
  <xsd:schema xmlns:xsd="http://www.w3.org/2001/XMLSchema" xmlns:xs="http://www.w3.org/2001/XMLSchema" xmlns:p="http://schemas.microsoft.com/office/2006/metadata/properties" xmlns:ns3="8a8207ca-ae46-4992-aa19-7932c46a00d3" xmlns:ns4="3d921751-c5eb-4cdd-a80d-cfcf19c61a24" targetNamespace="http://schemas.microsoft.com/office/2006/metadata/properties" ma:root="true" ma:fieldsID="7913ed969d5f45ec843f7dde432ef40f" ns3:_="" ns4:_="">
    <xsd:import namespace="8a8207ca-ae46-4992-aa19-7932c46a00d3"/>
    <xsd:import namespace="3d921751-c5eb-4cdd-a80d-cfcf19c61a2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EventHashCode" minOccurs="0"/>
                <xsd:element ref="ns4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207ca-ae46-4992-aa19-7932c46a00d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la sugerencia para compartir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921751-c5eb-4cdd-a80d-cfcf19c61a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FC355C-2D6B-4926-B1CE-20BB65D7FF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F76801A-2472-4CBA-8CE1-CF7B0CA339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8207ca-ae46-4992-aa19-7932c46a00d3"/>
    <ds:schemaRef ds:uri="3d921751-c5eb-4cdd-a80d-cfcf19c61a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A90F1F-1D8F-44B3-83A3-16A8D1A32A5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1155</TotalTime>
  <Words>29</Words>
  <Application>Microsoft Office PowerPoint</Application>
  <PresentationFormat>Widescreen</PresentationFormat>
  <Paragraphs>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Virginia Vidal-Quadras Esteve</dc:creator>
  <cp:lastModifiedBy>Victor Lausell Melon</cp:lastModifiedBy>
  <cp:revision>20</cp:revision>
  <dcterms:created xsi:type="dcterms:W3CDTF">2019-06-17T08:39:54Z</dcterms:created>
  <dcterms:modified xsi:type="dcterms:W3CDTF">2019-09-27T11:33:08Z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0x010100A4BA4D13F3548945B53ACE17FC0063D2</vt:lpwstr>
  </property>
</Properties>
</file>

<file path=docProps/thumbnail.jpeg>
</file>